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6" r:id="rId3"/>
    <p:sldId id="318" r:id="rId4"/>
    <p:sldId id="371" r:id="rId5"/>
    <p:sldId id="374" r:id="rId6"/>
    <p:sldId id="334" r:id="rId7"/>
    <p:sldId id="364" r:id="rId8"/>
    <p:sldId id="367" r:id="rId9"/>
    <p:sldId id="368" r:id="rId10"/>
    <p:sldId id="366" r:id="rId11"/>
    <p:sldId id="3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E009-70E5-4F80-B8C6-E35B5FE0384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0A7F-CA0D-4C4D-BC73-8E6DD1FC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0A7F-CA0D-4C4D-BC73-8E6DD1FC4B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0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0A7F-CA0D-4C4D-BC73-8E6DD1FC4B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0A7F-CA0D-4C4D-BC73-8E6DD1FC4B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2399-8C14-3DB7-69B0-3E70295BE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21D74-899D-EA47-FC42-319BF8EF2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ACD07-F2DD-C103-BA05-471B53B2A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72AD3-C78A-369C-DC94-D195FE2D8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0A7F-CA0D-4C4D-BC73-8E6DD1FC4B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9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311FF-2D73-4A4E-8E29-A81562745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39467-AAF0-61C5-3BB2-5ECBDAFAD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98001-AD8B-295E-64E0-0DB5FE53F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F013A-576F-2BB6-6DCA-A53D53866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0A7F-CA0D-4C4D-BC73-8E6DD1FC4B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5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1EE6B-1833-7E23-2C62-3E0C7E8B8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4F4D6-909D-521B-95F7-897AC5EE4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EECE8-F306-6CB8-8344-A80CB6B66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A7773-A0AC-0C02-A8CE-64E62FB0C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0A7F-CA0D-4C4D-BC73-8E6DD1FC4B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0A7F-CA0D-4C4D-BC73-8E6DD1FC4B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7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4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4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B0C9-9488-4149-932E-6D44A7F2561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53AD-3143-4B0A-9E63-94690EC5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4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eszi@gothard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chive.stsci.edu/prepds/bosz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192000" cy="711200"/>
          </a:xfrm>
        </p:spPr>
        <p:txBody>
          <a:bodyPr>
            <a:no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Radial velocity calculations for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GaiaNIR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49532"/>
            <a:ext cx="12192000" cy="180423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Mészáros Szabolcs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meszi@gothard.hu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ELTE Gothard Astrophysical Observatory, Hungary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Konkoly Observatory, Hungary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2025-07-15</a:t>
            </a:r>
          </a:p>
          <a:p>
            <a:endParaRPr lang="en-US" dirty="0"/>
          </a:p>
          <a:p>
            <a:pPr algn="just"/>
            <a:endParaRPr lang="en-US" sz="2800" dirty="0"/>
          </a:p>
        </p:txBody>
      </p:sp>
      <p:pic>
        <p:nvPicPr>
          <p:cNvPr id="4" name="Picture 3" descr="A graph of different types of red and yellow lines&#10;&#10;AI-generated content may be incorrect.">
            <a:extLst>
              <a:ext uri="{FF2B5EF4-FFF2-40B4-BE49-F238E27FC236}">
                <a16:creationId xmlns:a16="http://schemas.microsoft.com/office/drawing/2014/main" id="{4C76EAE9-4786-5F40-B532-C74A9779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42" y="2602232"/>
            <a:ext cx="7454516" cy="4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5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C4DB3-A27E-D9ED-7F4D-E5417EAC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different types of red and yellow lines&#10;&#10;AI-generated content may be incorrect.">
            <a:extLst>
              <a:ext uri="{FF2B5EF4-FFF2-40B4-BE49-F238E27FC236}">
                <a16:creationId xmlns:a16="http://schemas.microsoft.com/office/drawing/2014/main" id="{8563ACB6-95F9-6E21-8E6D-FBF7ED88D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4" y="0"/>
            <a:ext cx="11211812" cy="640079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488AD5A-9BFF-1617-7E66-01B18E17BDA9}"/>
              </a:ext>
            </a:extLst>
          </p:cNvPr>
          <p:cNvSpPr txBox="1">
            <a:spLocks/>
          </p:cNvSpPr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species: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Mg, Si, Ca, Fe, with less confidence: Na, Ti, V, O (OH), C? (CO), N? (CN)</a:t>
            </a:r>
          </a:p>
        </p:txBody>
      </p:sp>
    </p:spTree>
    <p:extLst>
      <p:ext uri="{BB962C8B-B14F-4D97-AF65-F5344CB8AC3E}">
        <p14:creationId xmlns:p14="http://schemas.microsoft.com/office/powerpoint/2010/main" val="22774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5612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C15A43-E551-B1B7-6134-7BCE5E508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39254"/>
            <a:ext cx="12192000" cy="591874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generate 20000 random synthetic spectra with random 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log g, [M/H],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SNR and re-derived their radial velocity.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these tests we recommend to use the 1910 – 2010 nm region where strong Fe and Ca lines across a large parameter space help measure accurate and precise radial velocities.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 option could be the 1430 – 1530 nm region, but there are multiple good options for the central wavelength between 1200 and 1600 nm.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worth doing a new analysis in 1 nm steps and finer sampling of spectra and going from 1200 nm to 2100 nm.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could we measure 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log g, [M/H], and abundances from the 1910 – 2010 nm region?</a:t>
            </a:r>
          </a:p>
        </p:txBody>
      </p:sp>
    </p:spTree>
    <p:extLst>
      <p:ext uri="{BB962C8B-B14F-4D97-AF65-F5344CB8AC3E}">
        <p14:creationId xmlns:p14="http://schemas.microsoft.com/office/powerpoint/2010/main" val="143058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BOSZ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762000"/>
            <a:ext cx="5792981" cy="6095999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modeling of stellar spectra of flux standards observed by the Hubble and James Webb space telescopes requires a large synthetic spectral library that covers a wide atmospheric parameter range.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Mészáros,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2024, A&amp;A, 686, 197: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updated BOSZ synthetic stellar spectral library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https://archive.stsci.edu/prepds/bosz/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spectra between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nm and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These new local thermodynamic equilibrium (LTE) models incorporate both MARCS and ATLAS9 model atmospheres, updated continuous opacities, and 23 new molecular line lists.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B8F58-51F5-FA19-D6A6-5FF5F85338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375" t="9630" r="27708" b="5740"/>
          <a:stretch/>
        </p:blipFill>
        <p:spPr>
          <a:xfrm>
            <a:off x="5925441" y="762000"/>
            <a:ext cx="6134100" cy="60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72733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calculations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772733"/>
            <a:ext cx="4317998" cy="5117567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100 nm wide wavelength region that provides precise enough radial velocities in the mid-IF?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 synthetic spectra with random 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log g and [M/H].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Assigned random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–100 and 100 km/s.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 from 10 to 100 with Gaussian noise pattern.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pyasl.crosscorrRV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–150 and 150 km/s, template is the spectrum without any noise.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B816CBC2-ED3E-E4D0-261C-FA3B5DC45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72733"/>
            <a:ext cx="7772401" cy="4533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D3CF5-2AFB-FB15-98B7-1ABD07105B7E}"/>
              </a:ext>
            </a:extLst>
          </p:cNvPr>
          <p:cNvSpPr txBox="1"/>
          <p:nvPr/>
        </p:nvSpPr>
        <p:spPr>
          <a:xfrm>
            <a:off x="0" y="594606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median and scatter of the differences were calculated of stars for which the difference did not exceed ± 50 km/s to eliminate erroneous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217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C0938-61F6-C782-32EB-0C7102B09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EBFE-9EB3-C0A2-DDFC-A1FEAA826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72733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scatter vs. central wavelength</a:t>
            </a:r>
          </a:p>
        </p:txBody>
      </p:sp>
      <p:pic>
        <p:nvPicPr>
          <p:cNvPr id="4" name="Picture 3" descr="A graph of red lines&#10;&#10;AI-generated content may be incorrect.">
            <a:extLst>
              <a:ext uri="{FF2B5EF4-FFF2-40B4-BE49-F238E27FC236}">
                <a16:creationId xmlns:a16="http://schemas.microsoft.com/office/drawing/2014/main" id="{8E9328CE-593E-6129-9464-4562C9718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2" y="772733"/>
            <a:ext cx="10510915" cy="60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4D883-7111-80B6-66E4-06E47AF1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BA85-1754-39AD-8F0D-E0B13FEED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72733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scatter vs. central wavelength</a:t>
            </a:r>
          </a:p>
        </p:txBody>
      </p:sp>
      <p:pic>
        <p:nvPicPr>
          <p:cNvPr id="5" name="Picture 4" descr="A graph of a graph showing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526EA733-EC22-58EF-5432-546AC9D2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7" y="789371"/>
            <a:ext cx="10721465" cy="60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6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9849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Selected windows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98501"/>
            <a:ext cx="5054600" cy="544830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windows selected: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 – 2010 nm: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region, strong Fe and Ca lines across a large parameter space. A factor of two less precise than the 1060 – 1160 nm region.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1430 – 1530 nm: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 region, strong Fe, Ca, Mg lines, no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 above ~10000K.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1060 – 1160 nm: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most precise region; however, it is not at sufficiently longer wavelength than Gaia’s spectrograph.</a:t>
            </a:r>
          </a:p>
        </p:txBody>
      </p:sp>
      <p:pic>
        <p:nvPicPr>
          <p:cNvPr id="9" name="Picture 8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7C72EB3-2172-82E7-DB58-155C98AF3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76" y="0"/>
            <a:ext cx="7035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06E5-99E9-877E-8C89-1C04C8BAE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of different colored lines&#10;&#10;AI-generated content may be incorrect.">
            <a:extLst>
              <a:ext uri="{FF2B5EF4-FFF2-40B4-BE49-F238E27FC236}">
                <a16:creationId xmlns:a16="http://schemas.microsoft.com/office/drawing/2014/main" id="{4860AFA8-AC4D-C641-28C9-024053270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96" y="0"/>
            <a:ext cx="7155594" cy="6858000"/>
          </a:xfrm>
          <a:prstGeom prst="rect">
            <a:avLst/>
          </a:prstGeom>
        </p:spPr>
      </p:pic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768AFBB9-D28D-BE92-49A0-1F506AD18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0" y="0"/>
            <a:ext cx="3425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6E7F9-2733-F43E-35D2-E82C1EA95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460CBFC4-A992-F52F-8E92-147C02FCE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" y="0"/>
            <a:ext cx="3425419" cy="6858000"/>
          </a:xfrm>
          <a:prstGeom prst="rect">
            <a:avLst/>
          </a:prstGeom>
        </p:spPr>
      </p:pic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09A527BF-0F57-97A1-6C69-3F54B84C5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49" y="0"/>
            <a:ext cx="7035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3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8E80A-A5DE-D3B2-E4D2-FE5D12BC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function&#10;&#10;AI-generated content may be incorrect.">
            <a:extLst>
              <a:ext uri="{FF2B5EF4-FFF2-40B4-BE49-F238E27FC236}">
                <a16:creationId xmlns:a16="http://schemas.microsoft.com/office/drawing/2014/main" id="{F06CF2B5-90EE-475C-5DCE-7E394E76F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0" y="0"/>
            <a:ext cx="3425419" cy="6858000"/>
          </a:xfrm>
          <a:prstGeom prst="rect">
            <a:avLst/>
          </a:prstGeom>
        </p:spPr>
      </p:pic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5E7FD1A-2FFC-F67E-EF2E-BEF58F75B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81" y="0"/>
            <a:ext cx="7035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3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64615</TotalTime>
  <Words>525</Words>
  <Application>Microsoft Office PowerPoint</Application>
  <PresentationFormat>Widescreen</PresentationFormat>
  <Paragraphs>43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Radial velocity calculations for GaiaNIR</vt:lpstr>
      <vt:lpstr>The BOSZ database</vt:lpstr>
      <vt:lpstr>Parameters of calculations</vt:lpstr>
      <vt:lpstr>The scatter vs. central wavelength</vt:lpstr>
      <vt:lpstr>The scatter vs. central wavelength</vt:lpstr>
      <vt:lpstr>Selected windows</vt:lpstr>
      <vt:lpstr>PowerPoint Presentation</vt:lpstr>
      <vt:lpstr>PowerPoint Presentation</vt:lpstr>
      <vt:lpstr>PowerPoint Presentation</vt:lpstr>
      <vt:lpstr>PowerPoint Presentation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Szabolcs Meszaros</dc:creator>
  <cp:lastModifiedBy>Dr. Mészáros Szabolcs</cp:lastModifiedBy>
  <cp:revision>711</cp:revision>
  <dcterms:created xsi:type="dcterms:W3CDTF">2016-07-27T07:20:47Z</dcterms:created>
  <dcterms:modified xsi:type="dcterms:W3CDTF">2025-07-15T13:49:22Z</dcterms:modified>
</cp:coreProperties>
</file>